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6" r:id="rId4"/>
    <p:sldId id="258" r:id="rId5"/>
    <p:sldId id="265" r:id="rId6"/>
    <p:sldId id="260" r:id="rId7"/>
    <p:sldId id="261" r:id="rId8"/>
    <p:sldId id="262" r:id="rId9"/>
  </p:sldIdLst>
  <p:sldSz cx="24384000" cy="13716000"/>
  <p:notesSz cx="6858000" cy="9144000"/>
  <p:defaultTextStyle>
    <a:lvl1pPr algn="ctr" defTabSz="584200">
      <a:defRPr sz="66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1pPr>
    <a:lvl2pPr indent="228600" algn="ctr" defTabSz="584200">
      <a:defRPr sz="66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2pPr>
    <a:lvl3pPr indent="457200" algn="ctr" defTabSz="584200">
      <a:defRPr sz="66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3pPr>
    <a:lvl4pPr indent="685800" algn="ctr" defTabSz="584200">
      <a:defRPr sz="66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4pPr>
    <a:lvl5pPr indent="914400" algn="ctr" defTabSz="584200">
      <a:defRPr sz="66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5pPr>
    <a:lvl6pPr indent="1143000" algn="ctr" defTabSz="584200">
      <a:defRPr sz="66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6pPr>
    <a:lvl7pPr indent="1371600" algn="ctr" defTabSz="584200">
      <a:defRPr sz="66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7pPr>
    <a:lvl8pPr indent="1600200" algn="ctr" defTabSz="584200">
      <a:defRPr sz="66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8pPr>
    <a:lvl9pPr indent="1828800" algn="ctr" defTabSz="584200">
      <a:defRPr sz="6600">
        <a:solidFill>
          <a:srgbClr val="FFFFFF"/>
        </a:solidFill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704" y="-120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309067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16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25000"/>
      </a:lnSpc>
      <a:defRPr sz="16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25000"/>
      </a:lnSpc>
      <a:defRPr sz="16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25000"/>
      </a:lnSpc>
      <a:defRPr sz="16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25000"/>
      </a:lnSpc>
      <a:defRPr sz="16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25000"/>
      </a:lnSpc>
      <a:defRPr sz="16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25000"/>
      </a:lnSpc>
      <a:defRPr sz="16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25000"/>
      </a:lnSpc>
      <a:defRPr sz="16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25000"/>
      </a:lnSpc>
      <a:defRPr sz="16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this important: Take</a:t>
            </a:r>
            <a:r>
              <a:rPr lang="en-US" baseline="0" dirty="0" smtClean="0"/>
              <a:t>s 10 years and 1 billion dollars to produce a drug that gets approved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5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58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appprox</a:t>
            </a:r>
            <a:r>
              <a:rPr lang="en-US" baseline="0" dirty="0" smtClean="0"/>
              <a:t> 14million new cases of cancer in 2012world wide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24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90560" y="12755881"/>
            <a:ext cx="7802880" cy="6858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19201" y="12755881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7/7/14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556482" y="12755881"/>
            <a:ext cx="5608320" cy="6858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227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079181" y="1418907"/>
            <a:ext cx="22225639" cy="13989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959600" y="7010400"/>
            <a:ext cx="10464800" cy="1130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xmlns:p14="http://schemas.microsoft.com/office/powerpoint/2010/main" spd="med"/>
  <p:txStyles>
    <p:titleStyle>
      <a:lvl1pPr algn="ctr" defTabSz="584200">
        <a:defRPr sz="9000">
          <a:solidFill>
            <a:srgbClr val="FFFFFF"/>
          </a:solidFill>
          <a:latin typeface="Helvetica Neue Light"/>
          <a:ea typeface="Helvetica Neue Light"/>
          <a:cs typeface="Helvetica Neue Light"/>
          <a:sym typeface="Helvetica Neue Light"/>
        </a:defRPr>
      </a:lvl1pPr>
      <a:lvl2pPr indent="228600" algn="ctr" defTabSz="584200">
        <a:defRPr sz="9000">
          <a:solidFill>
            <a:srgbClr val="FFFFFF"/>
          </a:solidFill>
          <a:latin typeface="Helvetica Neue Light"/>
          <a:ea typeface="Helvetica Neue Light"/>
          <a:cs typeface="Helvetica Neue Light"/>
          <a:sym typeface="Helvetica Neue Light"/>
        </a:defRPr>
      </a:lvl2pPr>
      <a:lvl3pPr indent="457200" algn="ctr" defTabSz="584200">
        <a:defRPr sz="9000">
          <a:solidFill>
            <a:srgbClr val="FFFFFF"/>
          </a:solidFill>
          <a:latin typeface="Helvetica Neue Light"/>
          <a:ea typeface="Helvetica Neue Light"/>
          <a:cs typeface="Helvetica Neue Light"/>
          <a:sym typeface="Helvetica Neue Light"/>
        </a:defRPr>
      </a:lvl3pPr>
      <a:lvl4pPr indent="685800" algn="ctr" defTabSz="584200">
        <a:defRPr sz="9000">
          <a:solidFill>
            <a:srgbClr val="FFFFFF"/>
          </a:solidFill>
          <a:latin typeface="Helvetica Neue Light"/>
          <a:ea typeface="Helvetica Neue Light"/>
          <a:cs typeface="Helvetica Neue Light"/>
          <a:sym typeface="Helvetica Neue Light"/>
        </a:defRPr>
      </a:lvl4pPr>
      <a:lvl5pPr indent="914400" algn="ctr" defTabSz="584200">
        <a:defRPr sz="9000">
          <a:solidFill>
            <a:srgbClr val="FFFFFF"/>
          </a:solidFill>
          <a:latin typeface="Helvetica Neue Light"/>
          <a:ea typeface="Helvetica Neue Light"/>
          <a:cs typeface="Helvetica Neue Light"/>
          <a:sym typeface="Helvetica Neue Light"/>
        </a:defRPr>
      </a:lvl5pPr>
      <a:lvl6pPr indent="1143000" algn="ctr" defTabSz="584200">
        <a:defRPr sz="9000">
          <a:solidFill>
            <a:srgbClr val="FFFFFF"/>
          </a:solidFill>
          <a:latin typeface="Helvetica Neue Light"/>
          <a:ea typeface="Helvetica Neue Light"/>
          <a:cs typeface="Helvetica Neue Light"/>
          <a:sym typeface="Helvetica Neue Light"/>
        </a:defRPr>
      </a:lvl6pPr>
      <a:lvl7pPr indent="1371600" algn="ctr" defTabSz="584200">
        <a:defRPr sz="9000">
          <a:solidFill>
            <a:srgbClr val="FFFFFF"/>
          </a:solidFill>
          <a:latin typeface="Helvetica Neue Light"/>
          <a:ea typeface="Helvetica Neue Light"/>
          <a:cs typeface="Helvetica Neue Light"/>
          <a:sym typeface="Helvetica Neue Light"/>
        </a:defRPr>
      </a:lvl7pPr>
      <a:lvl8pPr indent="1600200" algn="ctr" defTabSz="584200">
        <a:defRPr sz="9000">
          <a:solidFill>
            <a:srgbClr val="FFFFFF"/>
          </a:solidFill>
          <a:latin typeface="Helvetica Neue Light"/>
          <a:ea typeface="Helvetica Neue Light"/>
          <a:cs typeface="Helvetica Neue Light"/>
          <a:sym typeface="Helvetica Neue Light"/>
        </a:defRPr>
      </a:lvl8pPr>
      <a:lvl9pPr indent="1828800" algn="ctr" defTabSz="584200">
        <a:defRPr sz="9000">
          <a:solidFill>
            <a:srgbClr val="FFFFFF"/>
          </a:solidFill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algn="ctr" defTabSz="584200">
        <a:defRPr sz="4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4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4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4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4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4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4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4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4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2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ocation-Globe-NY.pdf"/>
          <p:cNvPicPr/>
          <p:nvPr/>
        </p:nvPicPr>
        <p:blipFill>
          <a:blip r:embed="rId2">
            <a:extLst/>
          </a:blip>
          <a:srcRect r="20381" b="9581"/>
          <a:stretch>
            <a:fillRect/>
          </a:stretch>
        </p:blipFill>
        <p:spPr>
          <a:xfrm>
            <a:off x="19514644" y="8186130"/>
            <a:ext cx="4869357" cy="5529871"/>
          </a:xfrm>
          <a:prstGeom prst="rect">
            <a:avLst/>
          </a:prstGeom>
          <a:ln w="3175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079181" y="5600700"/>
            <a:ext cx="22225638" cy="22876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10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800">
                <a:solidFill>
                  <a:srgbClr val="FFFFFF"/>
                </a:solidFill>
              </a:rPr>
              <a:t>Steve Litster PhD</a:t>
            </a:r>
          </a:p>
        </p:txBody>
      </p:sp>
      <p:sp>
        <p:nvSpPr>
          <p:cNvPr id="17" name="Shape 17"/>
          <p:cNvSpPr/>
          <p:nvPr/>
        </p:nvSpPr>
        <p:spPr>
          <a:xfrm>
            <a:off x="1079181" y="7957375"/>
            <a:ext cx="22225638" cy="14735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6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00">
                <a:solidFill>
                  <a:srgbClr val="FFFFFF"/>
                </a:solidFill>
              </a:rPr>
              <a:t>Global Head of Scientific Computing</a:t>
            </a:r>
          </a:p>
        </p:txBody>
      </p:sp>
      <p:pic>
        <p:nvPicPr>
          <p:cNvPr id="18" name="NVS_NIBR White 3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0809" y="1608903"/>
            <a:ext cx="10082382" cy="336079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821128" y="491532"/>
            <a:ext cx="22225639" cy="1398906"/>
          </a:xfrm>
          <a:prstGeom prst="rect">
            <a:avLst/>
          </a:prstGeom>
        </p:spPr>
        <p:txBody>
          <a:bodyPr/>
          <a:lstStyle>
            <a:lvl1pPr defTabSz="554990">
              <a:defRPr sz="85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550" dirty="0" smtClean="0">
                <a:solidFill>
                  <a:srgbClr val="FFFFFF"/>
                </a:solidFill>
              </a:rPr>
              <a:t>NIBR </a:t>
            </a:r>
            <a:r>
              <a:rPr sz="8550" dirty="0" smtClean="0">
                <a:solidFill>
                  <a:srgbClr val="FFFFFF"/>
                </a:solidFill>
              </a:rPr>
              <a:t>Research</a:t>
            </a:r>
            <a:r>
              <a:rPr lang="en-US" sz="8550" dirty="0" smtClean="0">
                <a:solidFill>
                  <a:srgbClr val="FFFFFF"/>
                </a:solidFill>
              </a:rPr>
              <a:t> Transforming Drug Discovery</a:t>
            </a:r>
            <a:endParaRPr sz="855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0487" y="6501552"/>
            <a:ext cx="10388600" cy="48987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41A4FF"/>
                </a:solidFill>
                <a:effectLst/>
                <a:uFillTx/>
                <a:sym typeface="Helvetica Neue Light"/>
              </a:rPr>
              <a:t>Oncology</a:t>
            </a:r>
          </a:p>
          <a:p>
            <a:pPr marL="571500" marR="0" indent="-571500" algn="l" defTabSz="584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 dirty="0" smtClean="0">
                <a:solidFill>
                  <a:srgbClr val="41A4FF"/>
                </a:solidFill>
              </a:rPr>
              <a:t>Cardiovascular and Metabolism</a:t>
            </a:r>
          </a:p>
          <a:p>
            <a:pPr marL="571500" marR="0" indent="-571500" algn="l" defTabSz="584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 dirty="0" smtClean="0">
                <a:solidFill>
                  <a:srgbClr val="41A4FF"/>
                </a:solidFill>
              </a:rPr>
              <a:t>Infectious Diseases</a:t>
            </a:r>
          </a:p>
          <a:p>
            <a:pPr marL="571500" marR="0" indent="-571500" algn="l" defTabSz="584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 dirty="0" smtClean="0">
                <a:solidFill>
                  <a:srgbClr val="41A4FF"/>
                </a:solidFill>
              </a:rPr>
              <a:t>Ophthalmology</a:t>
            </a:r>
          </a:p>
          <a:p>
            <a:pPr marL="571500" marR="0" indent="-571500" algn="l" defTabSz="584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4800" dirty="0" smtClean="0"/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397656" y="2333186"/>
            <a:ext cx="23562872" cy="234628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7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lang="en-US" sz="4800" dirty="0">
                <a:solidFill>
                  <a:schemeClr val="tx1"/>
                </a:solidFill>
              </a:rPr>
              <a:t>Our purpose is to care and cure</a:t>
            </a:r>
            <a:r>
              <a:rPr lang="en-US" sz="4800" dirty="0" smtClean="0">
                <a:solidFill>
                  <a:schemeClr val="tx1"/>
                </a:solidFill>
              </a:rPr>
              <a:t>.</a:t>
            </a:r>
          </a:p>
          <a:p>
            <a:pPr algn="l">
              <a:lnSpc>
                <a:spcPct val="9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lang="en-US" sz="4800" dirty="0" smtClean="0">
                <a:solidFill>
                  <a:schemeClr val="tx1"/>
                </a:solidFill>
              </a:rPr>
              <a:t>We </a:t>
            </a:r>
            <a:r>
              <a:rPr lang="en-US" sz="4800" dirty="0">
                <a:solidFill>
                  <a:schemeClr val="tx1"/>
                </a:solidFill>
              </a:rPr>
              <a:t>provide medicines to treat </a:t>
            </a:r>
            <a:r>
              <a:rPr lang="en-US" sz="4800" dirty="0" smtClean="0">
                <a:solidFill>
                  <a:schemeClr val="tx1"/>
                </a:solidFill>
              </a:rPr>
              <a:t>and prevent </a:t>
            </a:r>
            <a:r>
              <a:rPr lang="en-US" sz="4800" dirty="0">
                <a:solidFill>
                  <a:schemeClr val="tx1"/>
                </a:solidFill>
              </a:rPr>
              <a:t>diseases, ease suffering and improve quality of life.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571928" y="6557785"/>
            <a:ext cx="10388600" cy="321729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 dirty="0" smtClean="0">
                <a:solidFill>
                  <a:srgbClr val="41A4FF"/>
                </a:solidFill>
              </a:rPr>
              <a:t>Respiratory Diseases</a:t>
            </a:r>
          </a:p>
          <a:p>
            <a:pPr marL="571500" marR="0" indent="-571500" algn="l" defTabSz="584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 dirty="0" smtClean="0">
                <a:solidFill>
                  <a:srgbClr val="41A4FF"/>
                </a:solidFill>
              </a:rPr>
              <a:t>Gastrointestinal</a:t>
            </a:r>
          </a:p>
          <a:p>
            <a:pPr marL="571500" marR="0" indent="-571500" algn="l" defTabSz="584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4800" dirty="0" smtClean="0">
                <a:solidFill>
                  <a:srgbClr val="41A4FF"/>
                </a:solidFill>
              </a:rPr>
              <a:t>Musculoskeletal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7717" y="5334000"/>
            <a:ext cx="7439811" cy="111825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NIBR Disease Areas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0232215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81" y="414654"/>
            <a:ext cx="22225639" cy="1398906"/>
          </a:xfrm>
        </p:spPr>
        <p:txBody>
          <a:bodyPr>
            <a:normAutofit/>
          </a:bodyPr>
          <a:lstStyle/>
          <a:p>
            <a:r>
              <a:rPr lang="en-US" sz="8000" dirty="0" smtClean="0"/>
              <a:t>Why And How Can </a:t>
            </a:r>
            <a:r>
              <a:rPr lang="en-US" sz="8000" dirty="0"/>
              <a:t>W</a:t>
            </a:r>
            <a:r>
              <a:rPr lang="en-US" sz="8000" dirty="0" smtClean="0"/>
              <a:t>e </a:t>
            </a:r>
            <a:r>
              <a:rPr lang="en-US" sz="8000" dirty="0"/>
              <a:t>H</a:t>
            </a:r>
            <a:r>
              <a:rPr lang="en-US" sz="8000" dirty="0" smtClean="0"/>
              <a:t>ave </a:t>
            </a:r>
            <a:r>
              <a:rPr lang="en-US" sz="8000" dirty="0"/>
              <a:t>A</a:t>
            </a:r>
            <a:r>
              <a:rPr lang="en-US" sz="8000" dirty="0" smtClean="0"/>
              <a:t>n Impact?</a:t>
            </a:r>
            <a:endParaRPr lang="en-US" sz="8000" dirty="0"/>
          </a:p>
        </p:txBody>
      </p:sp>
      <p:sp>
        <p:nvSpPr>
          <p:cNvPr id="3" name="Rectangle 2"/>
          <p:cNvSpPr/>
          <p:nvPr/>
        </p:nvSpPr>
        <p:spPr>
          <a:xfrm>
            <a:off x="12192000" y="3059502"/>
            <a:ext cx="12192000" cy="46689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lang="en-US" sz="4800" dirty="0">
                <a:solidFill>
                  <a:schemeClr val="tx1"/>
                </a:solidFill>
              </a:rPr>
              <a:t>Innovative approaches to Drug Discovery and Patient Care leading to</a:t>
            </a:r>
          </a:p>
          <a:p>
            <a:pPr marL="685800" lvl="1" indent="-685800" algn="l">
              <a:lnSpc>
                <a:spcPct val="80000"/>
              </a:lnSpc>
              <a:spcBef>
                <a:spcPts val="3000"/>
              </a:spcBef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800" dirty="0">
                <a:solidFill>
                  <a:schemeClr val="tx1"/>
                </a:solidFill>
              </a:rPr>
              <a:t>Shorter Development Times</a:t>
            </a:r>
          </a:p>
          <a:p>
            <a:pPr marL="685800" indent="-685800" algn="l">
              <a:lnSpc>
                <a:spcPct val="80000"/>
              </a:lnSpc>
              <a:spcBef>
                <a:spcPts val="3000"/>
              </a:spcBef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800" dirty="0">
                <a:solidFill>
                  <a:schemeClr val="tx1"/>
                </a:solidFill>
              </a:rPr>
              <a:t>Safer Treatments </a:t>
            </a:r>
          </a:p>
          <a:p>
            <a:pPr marL="685800" indent="-685800" algn="l">
              <a:lnSpc>
                <a:spcPct val="80000"/>
              </a:lnSpc>
              <a:spcBef>
                <a:spcPts val="3000"/>
              </a:spcBef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4800" dirty="0">
                <a:solidFill>
                  <a:schemeClr val="tx1"/>
                </a:solidFill>
              </a:rPr>
              <a:t>Lower Costs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13" y="3091851"/>
            <a:ext cx="10906078" cy="84125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14.1 Million new cases of</a:t>
            </a:r>
            <a:r>
              <a:rPr kumimoji="0" lang="en-US" sz="48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cancer in 2012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Picture 4" descr="canc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11" y="4249286"/>
            <a:ext cx="12328911" cy="7710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220" y="11943184"/>
            <a:ext cx="10284973" cy="84125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Drug development: 10 years,</a:t>
            </a:r>
            <a:r>
              <a:rPr kumimoji="0" lang="en-US" sz="48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$2 billion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632664201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079181" y="719454"/>
            <a:ext cx="22225639" cy="139890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defTabSz="554990">
              <a:defRPr sz="1800">
                <a:solidFill>
                  <a:srgbClr val="000000"/>
                </a:solidFill>
              </a:defRPr>
            </a:pPr>
            <a:r>
              <a:rPr lang="en-US" sz="8550" dirty="0" smtClean="0">
                <a:solidFill>
                  <a:schemeClr val="tx1"/>
                </a:solidFill>
              </a:rPr>
              <a:t>Accelerating Scientific Discovery  </a:t>
            </a:r>
            <a:endParaRPr sz="8550" i="1" dirty="0">
              <a:solidFill>
                <a:schemeClr val="tx1"/>
              </a:solidFill>
            </a:endParaRPr>
          </a:p>
        </p:txBody>
      </p:sp>
      <p:sp>
        <p:nvSpPr>
          <p:cNvPr id="32" name="Shape 32"/>
          <p:cNvSpPr/>
          <p:nvPr/>
        </p:nvSpPr>
        <p:spPr>
          <a:xfrm>
            <a:off x="20772392" y="6897169"/>
            <a:ext cx="889001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0000"/>
          </a:solidFill>
          <a:ln w="3175">
            <a:miter lim="400000"/>
          </a:ln>
        </p:spPr>
        <p:txBody>
          <a:bodyPr lIns="45719" rIns="45719" anchor="ctr"/>
          <a:lstStyle/>
          <a:p>
            <a:pPr lvl="0" defTabSz="685665">
              <a:defRPr sz="1700">
                <a:solidFill>
                  <a:srgbClr val="DE6C29">
                    <a:alpha val="99000"/>
                  </a:srgb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0650852" y="8403413"/>
            <a:ext cx="1132079" cy="107667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8000"/>
          </a:solidFill>
          <a:ln w="3175">
            <a:miter lim="400000"/>
          </a:ln>
        </p:spPr>
        <p:txBody>
          <a:bodyPr lIns="45719" rIns="45719" anchor="ctr"/>
          <a:lstStyle/>
          <a:p>
            <a:pPr lvl="0" defTabSz="685665">
              <a:defRPr sz="1700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20772392" y="10238426"/>
            <a:ext cx="889001" cy="889001"/>
          </a:xfrm>
          <a:prstGeom prst="rect">
            <a:avLst/>
          </a:prstGeom>
          <a:solidFill>
            <a:srgbClr val="006791"/>
          </a:solidFill>
          <a:ln w="3175">
            <a:miter lim="400000"/>
          </a:ln>
        </p:spPr>
        <p:txBody>
          <a:bodyPr lIns="45719" rIns="45719" anchor="ctr"/>
          <a:lstStyle/>
          <a:p>
            <a:pPr lvl="0" defTabSz="685665">
              <a:defRPr sz="1700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5" name="Picture 34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9547329">
            <a:off x="17987382" y="7671242"/>
            <a:ext cx="2740770" cy="458556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8071652" y="8816105"/>
            <a:ext cx="2340403" cy="458555"/>
          </a:xfrm>
          <a:prstGeom prst="rect">
            <a:avLst/>
          </a:prstGeom>
        </p:spPr>
      </p:pic>
      <p:sp>
        <p:nvSpPr>
          <p:cNvPr id="39" name="Shape 39"/>
          <p:cNvSpPr/>
          <p:nvPr/>
        </p:nvSpPr>
        <p:spPr>
          <a:xfrm>
            <a:off x="15679178" y="4471489"/>
            <a:ext cx="5807520" cy="8078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0"/>
              </a:spcBef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 dirty="0">
                <a:solidFill>
                  <a:srgbClr val="FFFFFF"/>
                </a:solidFill>
              </a:rPr>
              <a:t>Virtual Screening</a:t>
            </a:r>
          </a:p>
        </p:txBody>
      </p:sp>
      <p:sp>
        <p:nvSpPr>
          <p:cNvPr id="40" name="Shape 40"/>
          <p:cNvSpPr/>
          <p:nvPr/>
        </p:nvSpPr>
        <p:spPr>
          <a:xfrm>
            <a:off x="18351726" y="5579043"/>
            <a:ext cx="5807519" cy="6471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rgbClr val="009BD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9BDE"/>
                </a:solidFill>
              </a:rPr>
              <a:t>Compound Molecule</a:t>
            </a:r>
          </a:p>
        </p:txBody>
      </p:sp>
      <p:sp>
        <p:nvSpPr>
          <p:cNvPr id="41" name="Shape 41"/>
          <p:cNvSpPr/>
          <p:nvPr/>
        </p:nvSpPr>
        <p:spPr>
          <a:xfrm>
            <a:off x="12775418" y="5579043"/>
            <a:ext cx="5807520" cy="6471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rgbClr val="009BD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009BDE"/>
                </a:solidFill>
              </a:rPr>
              <a:t>Target Molecule</a:t>
            </a:r>
          </a:p>
        </p:txBody>
      </p:sp>
      <p:sp>
        <p:nvSpPr>
          <p:cNvPr id="42" name="Shape 42"/>
          <p:cNvSpPr/>
          <p:nvPr/>
        </p:nvSpPr>
        <p:spPr>
          <a:xfrm>
            <a:off x="15608569" y="11708327"/>
            <a:ext cx="2034021" cy="6471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rgbClr val="009BD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9BDE"/>
                </a:solidFill>
              </a:rPr>
              <a:t>“Lock”</a:t>
            </a:r>
          </a:p>
        </p:txBody>
      </p:sp>
      <p:sp>
        <p:nvSpPr>
          <p:cNvPr id="43" name="Shape 43"/>
          <p:cNvSpPr/>
          <p:nvPr/>
        </p:nvSpPr>
        <p:spPr>
          <a:xfrm>
            <a:off x="20356549" y="11708327"/>
            <a:ext cx="2034021" cy="6471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rgbClr val="009BD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9BDE"/>
                </a:solidFill>
              </a:rPr>
              <a:t>“Keys”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360927" y="6933584"/>
            <a:ext cx="2142756" cy="4392911"/>
            <a:chOff x="0" y="0"/>
            <a:chExt cx="2142754" cy="4392909"/>
          </a:xfrm>
        </p:grpSpPr>
        <p:sp>
          <p:nvSpPr>
            <p:cNvPr id="44" name="Shape 44"/>
            <p:cNvSpPr/>
            <p:nvPr/>
          </p:nvSpPr>
          <p:spPr>
            <a:xfrm>
              <a:off x="3609" y="1392219"/>
              <a:ext cx="928008" cy="1616331"/>
            </a:xfrm>
            <a:prstGeom prst="rect">
              <a:avLst/>
            </a:prstGeom>
            <a:solidFill>
              <a:srgbClr val="EC8026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685665">
                <a:defRPr sz="1700">
                  <a:effectLst>
                    <a:outerShdw blurRad="38100" dist="20320" dir="1800000" rotWithShape="0">
                      <a:srgbClr val="000000">
                        <a:alpha val="40000"/>
                      </a:srgbClr>
                    </a:outerShdw>
                  </a:effectLst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0" y="3000689"/>
              <a:ext cx="2142755" cy="1392221"/>
            </a:xfrm>
            <a:prstGeom prst="rect">
              <a:avLst/>
            </a:prstGeom>
            <a:solidFill>
              <a:srgbClr val="EC8026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685665">
                <a:defRPr sz="1700">
                  <a:effectLst>
                    <a:outerShdw blurRad="38100" dist="20320" dir="1800000" rotWithShape="0">
                      <a:srgbClr val="000000">
                        <a:alpha val="40000"/>
                      </a:srgbClr>
                    </a:outerShdw>
                  </a:effectLst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0" y="0"/>
              <a:ext cx="2142755" cy="1392220"/>
            </a:xfrm>
            <a:prstGeom prst="rect">
              <a:avLst/>
            </a:prstGeom>
            <a:solidFill>
              <a:srgbClr val="EC8026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685665">
                <a:defRPr sz="1700">
                  <a:effectLst>
                    <a:outerShdw blurRad="38100" dist="20320" dir="1800000" rotWithShape="0">
                      <a:srgbClr val="000000">
                        <a:alpha val="40000"/>
                      </a:srgbClr>
                    </a:outerShdw>
                  </a:effectLst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</p:grpSp>
      <p:sp>
        <p:nvSpPr>
          <p:cNvPr id="48" name="Shape 48"/>
          <p:cNvSpPr/>
          <p:nvPr/>
        </p:nvSpPr>
        <p:spPr>
          <a:xfrm>
            <a:off x="16174561" y="8461315"/>
            <a:ext cx="1952594" cy="12059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rgbClr val="009BD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9BDE"/>
                </a:solidFill>
              </a:rPr>
              <a:t>Binding Site</a:t>
            </a:r>
          </a:p>
        </p:txBody>
      </p:sp>
      <p:pic>
        <p:nvPicPr>
          <p:cNvPr id="49" name="Picture 48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2052671">
            <a:off x="17991483" y="10009149"/>
            <a:ext cx="2740770" cy="4585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813" y="2481718"/>
            <a:ext cx="21813664" cy="84125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Challenge: Screen</a:t>
            </a:r>
            <a:r>
              <a:rPr kumimoji="0" lang="en-US" sz="48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10 million compounds against common cancer target &lt; 1 Week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348048"/>
            <a:ext cx="13874788" cy="4459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 algn="l" rtl="0" latinLnBrk="1" hangingPunct="0">
              <a:lnSpc>
                <a:spcPct val="130000"/>
              </a:lnSpc>
              <a:buFont typeface="Arial"/>
              <a:buChar char="•"/>
            </a:pPr>
            <a:r>
              <a:rPr lang="en-US" sz="4400" dirty="0"/>
              <a:t>Cost &lt; $10000</a:t>
            </a:r>
          </a:p>
          <a:p>
            <a:pPr marL="857250" indent="-857250" algn="l" rtl="0" latinLnBrk="1" hangingPunct="0">
              <a:lnSpc>
                <a:spcPct val="130000"/>
              </a:lnSpc>
              <a:buFont typeface="Arial"/>
              <a:buChar char="•"/>
            </a:pPr>
            <a:r>
              <a:rPr lang="en-US" sz="4400" dirty="0"/>
              <a:t>Ability to launch/</a:t>
            </a:r>
            <a:r>
              <a:rPr lang="en-US" sz="4400" dirty="0" err="1"/>
              <a:t>relaunch</a:t>
            </a:r>
            <a:r>
              <a:rPr lang="en-US" sz="4400" dirty="0"/>
              <a:t> jobs across multiple AZ’s</a:t>
            </a:r>
          </a:p>
          <a:p>
            <a:pPr marL="857250" indent="-857250" algn="l" rtl="0" latinLnBrk="1" hangingPunct="0">
              <a:lnSpc>
                <a:spcPct val="130000"/>
              </a:lnSpc>
              <a:buFont typeface="Arial"/>
              <a:buChar char="•"/>
            </a:pPr>
            <a:r>
              <a:rPr lang="en-US" sz="4400" dirty="0"/>
              <a:t>Data must be encrypted at rest and “in-flight”</a:t>
            </a:r>
          </a:p>
          <a:p>
            <a:pPr marL="857250" indent="-857250" algn="l" rtl="0" latinLnBrk="1" hangingPunct="0">
              <a:lnSpc>
                <a:spcPct val="130000"/>
              </a:lnSpc>
              <a:buFont typeface="Arial"/>
              <a:buChar char="•"/>
            </a:pPr>
            <a:r>
              <a:rPr lang="en-US" sz="4400" dirty="0"/>
              <a:t>Data must reside as close to the instance as possible</a:t>
            </a:r>
          </a:p>
          <a:p>
            <a:pPr marL="857250" indent="-857250" algn="l" rtl="0" latinLnBrk="1" hangingPunct="0">
              <a:lnSpc>
                <a:spcPct val="130000"/>
              </a:lnSpc>
              <a:buFont typeface="Arial"/>
              <a:buChar char="•"/>
            </a:pPr>
            <a:r>
              <a:rPr lang="en-US" sz="4400" dirty="0"/>
              <a:t>Ability to monitor job progress and costs in real time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7495" y="4472578"/>
            <a:ext cx="3784771" cy="84125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 smtClean="0"/>
              <a:t>Requirements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Neue Light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9419340" y="6119091"/>
            <a:ext cx="6839227" cy="1293091"/>
            <a:chOff x="7773960" y="2000251"/>
            <a:chExt cx="5638800" cy="1066800"/>
          </a:xfrm>
        </p:grpSpPr>
        <p:sp>
          <p:nvSpPr>
            <p:cNvPr id="44" name="object 16"/>
            <p:cNvSpPr/>
            <p:nvPr/>
          </p:nvSpPr>
          <p:spPr>
            <a:xfrm>
              <a:off x="7773960" y="2000251"/>
              <a:ext cx="5638800" cy="1066800"/>
            </a:xfrm>
            <a:custGeom>
              <a:avLst/>
              <a:gdLst/>
              <a:ahLst/>
              <a:cxnLst/>
              <a:rect l="l" t="t" r="r" b="b"/>
              <a:pathLst>
                <a:path w="5570510" h="3308799">
                  <a:moveTo>
                    <a:pt x="0" y="3010379"/>
                  </a:moveTo>
                  <a:lnTo>
                    <a:pt x="0" y="296740"/>
                  </a:lnTo>
                  <a:lnTo>
                    <a:pt x="971" y="272156"/>
                  </a:lnTo>
                  <a:lnTo>
                    <a:pt x="8523" y="224837"/>
                  </a:lnTo>
                  <a:lnTo>
                    <a:pt x="23073" y="180466"/>
                  </a:lnTo>
                  <a:lnTo>
                    <a:pt x="44041" y="139621"/>
                  </a:lnTo>
                  <a:lnTo>
                    <a:pt x="70849" y="102880"/>
                  </a:lnTo>
                  <a:lnTo>
                    <a:pt x="102918" y="70821"/>
                  </a:lnTo>
                  <a:lnTo>
                    <a:pt x="139668" y="44023"/>
                  </a:lnTo>
                  <a:lnTo>
                    <a:pt x="180522" y="23062"/>
                  </a:lnTo>
                  <a:lnTo>
                    <a:pt x="224899" y="8519"/>
                  </a:lnTo>
                  <a:lnTo>
                    <a:pt x="272221" y="970"/>
                  </a:lnTo>
                  <a:lnTo>
                    <a:pt x="296806" y="0"/>
                  </a:lnTo>
                  <a:lnTo>
                    <a:pt x="5266027" y="0"/>
                  </a:lnTo>
                  <a:lnTo>
                    <a:pt x="5314819" y="3834"/>
                  </a:lnTo>
                  <a:lnTo>
                    <a:pt x="5361325" y="14953"/>
                  </a:lnTo>
                  <a:lnTo>
                    <a:pt x="5404872" y="32777"/>
                  </a:lnTo>
                  <a:lnTo>
                    <a:pt x="5444791" y="56728"/>
                  </a:lnTo>
                  <a:lnTo>
                    <a:pt x="5480409" y="86229"/>
                  </a:lnTo>
                  <a:lnTo>
                    <a:pt x="5511056" y="120701"/>
                  </a:lnTo>
                  <a:lnTo>
                    <a:pt x="5536061" y="159567"/>
                  </a:lnTo>
                  <a:lnTo>
                    <a:pt x="5554752" y="202247"/>
                  </a:lnTo>
                  <a:lnTo>
                    <a:pt x="5566459" y="248164"/>
                  </a:lnTo>
                  <a:lnTo>
                    <a:pt x="5570510" y="296740"/>
                  </a:lnTo>
                  <a:lnTo>
                    <a:pt x="5570510" y="3010441"/>
                  </a:lnTo>
                  <a:lnTo>
                    <a:pt x="5566459" y="3059062"/>
                  </a:lnTo>
                  <a:lnTo>
                    <a:pt x="5554752" y="3105102"/>
                  </a:lnTo>
                  <a:lnTo>
                    <a:pt x="5536061" y="3147964"/>
                  </a:lnTo>
                  <a:lnTo>
                    <a:pt x="5511056" y="3187049"/>
                  </a:lnTo>
                  <a:lnTo>
                    <a:pt x="5480409" y="3221761"/>
                  </a:lnTo>
                  <a:lnTo>
                    <a:pt x="5444791" y="3251501"/>
                  </a:lnTo>
                  <a:lnTo>
                    <a:pt x="5404872" y="3275673"/>
                  </a:lnTo>
                  <a:lnTo>
                    <a:pt x="5361325" y="3293678"/>
                  </a:lnTo>
                  <a:lnTo>
                    <a:pt x="5314819" y="3304919"/>
                  </a:lnTo>
                  <a:lnTo>
                    <a:pt x="5266027" y="3308799"/>
                  </a:lnTo>
                  <a:lnTo>
                    <a:pt x="296806" y="3308799"/>
                  </a:lnTo>
                  <a:lnTo>
                    <a:pt x="248228" y="3304918"/>
                  </a:lnTo>
                  <a:lnTo>
                    <a:pt x="202306" y="3293672"/>
                  </a:lnTo>
                  <a:lnTo>
                    <a:pt x="159618" y="3275659"/>
                  </a:lnTo>
                  <a:lnTo>
                    <a:pt x="120744" y="3251479"/>
                  </a:lnTo>
                  <a:lnTo>
                    <a:pt x="86262" y="3221730"/>
                  </a:lnTo>
                  <a:lnTo>
                    <a:pt x="56751" y="3187009"/>
                  </a:lnTo>
                  <a:lnTo>
                    <a:pt x="32791" y="3147915"/>
                  </a:lnTo>
                  <a:lnTo>
                    <a:pt x="14959" y="3105047"/>
                  </a:lnTo>
                  <a:lnTo>
                    <a:pt x="3836" y="3059002"/>
                  </a:lnTo>
                  <a:lnTo>
                    <a:pt x="0" y="3010379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  <a:prstDash val="sysDot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pic>
          <p:nvPicPr>
            <p:cNvPr id="45" name="Picture 44" descr="cyclecloud-logo-on-dark.ep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3560" y="2228850"/>
              <a:ext cx="4432300" cy="622300"/>
            </a:xfrm>
            <a:prstGeom prst="rect">
              <a:avLst/>
            </a:prstGeom>
            <a:ln>
              <a:noFill/>
              <a:prstDash val="sysDot"/>
            </a:ln>
          </p:spPr>
        </p:pic>
      </p:grpSp>
      <p:sp>
        <p:nvSpPr>
          <p:cNvPr id="2" name="object 2"/>
          <p:cNvSpPr/>
          <p:nvPr/>
        </p:nvSpPr>
        <p:spPr>
          <a:xfrm>
            <a:off x="19361505" y="10339742"/>
            <a:ext cx="1014201" cy="1248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90999" y="10959526"/>
            <a:ext cx="1930399" cy="0"/>
          </a:xfrm>
          <a:custGeom>
            <a:avLst/>
            <a:gdLst/>
            <a:ahLst/>
            <a:cxnLst/>
            <a:rect l="l" t="t" r="r" b="b"/>
            <a:pathLst>
              <a:path w="1591574">
                <a:moveTo>
                  <a:pt x="1591574" y="0"/>
                </a:moveTo>
                <a:lnTo>
                  <a:pt x="1555555" y="0"/>
                </a:lnTo>
                <a:lnTo>
                  <a:pt x="32578" y="0"/>
                </a:lnTo>
                <a:lnTo>
                  <a:pt x="0" y="0"/>
                </a:lnTo>
              </a:path>
            </a:pathLst>
          </a:custGeom>
          <a:ln w="732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84930" y="10784377"/>
            <a:ext cx="350519" cy="350298"/>
          </a:xfrm>
          <a:custGeom>
            <a:avLst/>
            <a:gdLst/>
            <a:ahLst/>
            <a:cxnLst/>
            <a:rect l="l" t="t" r="r" b="b"/>
            <a:pathLst>
              <a:path w="288996" h="288996">
                <a:moveTo>
                  <a:pt x="288996" y="0"/>
                </a:moveTo>
                <a:lnTo>
                  <a:pt x="0" y="144498"/>
                </a:lnTo>
                <a:lnTo>
                  <a:pt x="288996" y="288996"/>
                </a:lnTo>
                <a:lnTo>
                  <a:pt x="2889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76949" y="10784377"/>
            <a:ext cx="350519" cy="350298"/>
          </a:xfrm>
          <a:custGeom>
            <a:avLst/>
            <a:gdLst/>
            <a:ahLst/>
            <a:cxnLst/>
            <a:rect l="l" t="t" r="r" b="b"/>
            <a:pathLst>
              <a:path w="288996" h="288996">
                <a:moveTo>
                  <a:pt x="0" y="0"/>
                </a:moveTo>
                <a:lnTo>
                  <a:pt x="0" y="288996"/>
                </a:lnTo>
                <a:lnTo>
                  <a:pt x="288996" y="1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pSp>
        <p:nvGrpSpPr>
          <p:cNvPr id="49" name="Group 48"/>
          <p:cNvGrpSpPr/>
          <p:nvPr/>
        </p:nvGrpSpPr>
        <p:grpSpPr>
          <a:xfrm>
            <a:off x="9419340" y="9628909"/>
            <a:ext cx="6904261" cy="3232727"/>
            <a:chOff x="7766049" y="7715250"/>
            <a:chExt cx="5692419" cy="2667000"/>
          </a:xfrm>
          <a:noFill/>
        </p:grpSpPr>
        <p:grpSp>
          <p:nvGrpSpPr>
            <p:cNvPr id="87" name="Group 86"/>
            <p:cNvGrpSpPr/>
            <p:nvPr/>
          </p:nvGrpSpPr>
          <p:grpSpPr>
            <a:xfrm>
              <a:off x="7766049" y="7715250"/>
              <a:ext cx="5692419" cy="2667000"/>
              <a:chOff x="7858400" y="7410450"/>
              <a:chExt cx="5875310" cy="2752688"/>
            </a:xfrm>
            <a:grpFill/>
          </p:grpSpPr>
          <p:sp>
            <p:nvSpPr>
              <p:cNvPr id="85" name="object 12"/>
              <p:cNvSpPr/>
              <p:nvPr/>
            </p:nvSpPr>
            <p:spPr>
              <a:xfrm>
                <a:off x="8010800" y="7562850"/>
                <a:ext cx="5570510" cy="2447888"/>
              </a:xfrm>
              <a:custGeom>
                <a:avLst/>
                <a:gdLst/>
                <a:ahLst/>
                <a:cxnLst/>
                <a:rect l="l" t="t" r="r" b="b"/>
                <a:pathLst>
                  <a:path w="5570510" h="3319271">
                    <a:moveTo>
                      <a:pt x="0" y="3020850"/>
                    </a:moveTo>
                    <a:lnTo>
                      <a:pt x="0" y="303380"/>
                    </a:lnTo>
                    <a:lnTo>
                      <a:pt x="971" y="278747"/>
                    </a:lnTo>
                    <a:lnTo>
                      <a:pt x="8523" y="231073"/>
                    </a:lnTo>
                    <a:lnTo>
                      <a:pt x="23073" y="186068"/>
                    </a:lnTo>
                    <a:lnTo>
                      <a:pt x="44041" y="144390"/>
                    </a:lnTo>
                    <a:lnTo>
                      <a:pt x="70849" y="106696"/>
                    </a:lnTo>
                    <a:lnTo>
                      <a:pt x="102918" y="73645"/>
                    </a:lnTo>
                    <a:lnTo>
                      <a:pt x="139668" y="45893"/>
                    </a:lnTo>
                    <a:lnTo>
                      <a:pt x="180521" y="24100"/>
                    </a:lnTo>
                    <a:lnTo>
                      <a:pt x="224899" y="8922"/>
                    </a:lnTo>
                    <a:lnTo>
                      <a:pt x="272221" y="1018"/>
                    </a:lnTo>
                    <a:lnTo>
                      <a:pt x="296805" y="0"/>
                    </a:lnTo>
                    <a:lnTo>
                      <a:pt x="5266026" y="0"/>
                    </a:lnTo>
                    <a:lnTo>
                      <a:pt x="5314819" y="4020"/>
                    </a:lnTo>
                    <a:lnTo>
                      <a:pt x="5361324" y="15643"/>
                    </a:lnTo>
                    <a:lnTo>
                      <a:pt x="5404872" y="34211"/>
                    </a:lnTo>
                    <a:lnTo>
                      <a:pt x="5444790" y="59065"/>
                    </a:lnTo>
                    <a:lnTo>
                      <a:pt x="5480409" y="89549"/>
                    </a:lnTo>
                    <a:lnTo>
                      <a:pt x="5511056" y="125004"/>
                    </a:lnTo>
                    <a:lnTo>
                      <a:pt x="5536060" y="164772"/>
                    </a:lnTo>
                    <a:lnTo>
                      <a:pt x="5554752" y="208196"/>
                    </a:lnTo>
                    <a:lnTo>
                      <a:pt x="5566459" y="254618"/>
                    </a:lnTo>
                    <a:lnTo>
                      <a:pt x="5570510" y="303380"/>
                    </a:lnTo>
                    <a:lnTo>
                      <a:pt x="5570510" y="3017081"/>
                    </a:lnTo>
                    <a:lnTo>
                      <a:pt x="5566459" y="3065809"/>
                    </a:lnTo>
                    <a:lnTo>
                      <a:pt x="5554752" y="3112140"/>
                    </a:lnTo>
                    <a:lnTo>
                      <a:pt x="5536060" y="3155431"/>
                    </a:lnTo>
                    <a:lnTo>
                      <a:pt x="5511056" y="3195037"/>
                    </a:lnTo>
                    <a:lnTo>
                      <a:pt x="5480409" y="3230316"/>
                    </a:lnTo>
                    <a:lnTo>
                      <a:pt x="5444790" y="3260624"/>
                    </a:lnTo>
                    <a:lnTo>
                      <a:pt x="5404872" y="3285316"/>
                    </a:lnTo>
                    <a:lnTo>
                      <a:pt x="5361324" y="3303751"/>
                    </a:lnTo>
                    <a:lnTo>
                      <a:pt x="5314819" y="3315283"/>
                    </a:lnTo>
                    <a:lnTo>
                      <a:pt x="5266026" y="3319271"/>
                    </a:lnTo>
                    <a:lnTo>
                      <a:pt x="296805" y="3319271"/>
                    </a:lnTo>
                    <a:lnTo>
                      <a:pt x="248228" y="3315389"/>
                    </a:lnTo>
                    <a:lnTo>
                      <a:pt x="202306" y="3304143"/>
                    </a:lnTo>
                    <a:lnTo>
                      <a:pt x="159618" y="3286130"/>
                    </a:lnTo>
                    <a:lnTo>
                      <a:pt x="120744" y="3261950"/>
                    </a:lnTo>
                    <a:lnTo>
                      <a:pt x="86262" y="3232201"/>
                    </a:lnTo>
                    <a:lnTo>
                      <a:pt x="56751" y="3197480"/>
                    </a:lnTo>
                    <a:lnTo>
                      <a:pt x="32791" y="3158386"/>
                    </a:lnTo>
                    <a:lnTo>
                      <a:pt x="14959" y="3115518"/>
                    </a:lnTo>
                    <a:lnTo>
                      <a:pt x="3836" y="3069473"/>
                    </a:lnTo>
                    <a:lnTo>
                      <a:pt x="0" y="3020850"/>
                    </a:lnTo>
                    <a:close/>
                  </a:path>
                </a:pathLst>
              </a:custGeom>
              <a:grpFill/>
              <a:ln w="52354" cap="flat">
                <a:solidFill>
                  <a:srgbClr val="FFFFFF"/>
                </a:solidFill>
                <a:prstDash val="sysDot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86" name="object 12"/>
              <p:cNvSpPr/>
              <p:nvPr/>
            </p:nvSpPr>
            <p:spPr>
              <a:xfrm>
                <a:off x="8163200" y="7715250"/>
                <a:ext cx="5570510" cy="2447888"/>
              </a:xfrm>
              <a:custGeom>
                <a:avLst/>
                <a:gdLst/>
                <a:ahLst/>
                <a:cxnLst/>
                <a:rect l="l" t="t" r="r" b="b"/>
                <a:pathLst>
                  <a:path w="5570510" h="3319271">
                    <a:moveTo>
                      <a:pt x="0" y="3020850"/>
                    </a:moveTo>
                    <a:lnTo>
                      <a:pt x="0" y="303380"/>
                    </a:lnTo>
                    <a:lnTo>
                      <a:pt x="971" y="278747"/>
                    </a:lnTo>
                    <a:lnTo>
                      <a:pt x="8523" y="231073"/>
                    </a:lnTo>
                    <a:lnTo>
                      <a:pt x="23073" y="186068"/>
                    </a:lnTo>
                    <a:lnTo>
                      <a:pt x="44041" y="144390"/>
                    </a:lnTo>
                    <a:lnTo>
                      <a:pt x="70849" y="106696"/>
                    </a:lnTo>
                    <a:lnTo>
                      <a:pt x="102918" y="73645"/>
                    </a:lnTo>
                    <a:lnTo>
                      <a:pt x="139668" y="45893"/>
                    </a:lnTo>
                    <a:lnTo>
                      <a:pt x="180521" y="24100"/>
                    </a:lnTo>
                    <a:lnTo>
                      <a:pt x="224899" y="8922"/>
                    </a:lnTo>
                    <a:lnTo>
                      <a:pt x="272221" y="1018"/>
                    </a:lnTo>
                    <a:lnTo>
                      <a:pt x="296805" y="0"/>
                    </a:lnTo>
                    <a:lnTo>
                      <a:pt x="5266026" y="0"/>
                    </a:lnTo>
                    <a:lnTo>
                      <a:pt x="5314819" y="4020"/>
                    </a:lnTo>
                    <a:lnTo>
                      <a:pt x="5361324" y="15643"/>
                    </a:lnTo>
                    <a:lnTo>
                      <a:pt x="5404872" y="34211"/>
                    </a:lnTo>
                    <a:lnTo>
                      <a:pt x="5444790" y="59065"/>
                    </a:lnTo>
                    <a:lnTo>
                      <a:pt x="5480409" y="89549"/>
                    </a:lnTo>
                    <a:lnTo>
                      <a:pt x="5511056" y="125004"/>
                    </a:lnTo>
                    <a:lnTo>
                      <a:pt x="5536060" y="164772"/>
                    </a:lnTo>
                    <a:lnTo>
                      <a:pt x="5554752" y="208196"/>
                    </a:lnTo>
                    <a:lnTo>
                      <a:pt x="5566459" y="254618"/>
                    </a:lnTo>
                    <a:lnTo>
                      <a:pt x="5570510" y="303380"/>
                    </a:lnTo>
                    <a:lnTo>
                      <a:pt x="5570510" y="3017081"/>
                    </a:lnTo>
                    <a:lnTo>
                      <a:pt x="5566459" y="3065809"/>
                    </a:lnTo>
                    <a:lnTo>
                      <a:pt x="5554752" y="3112140"/>
                    </a:lnTo>
                    <a:lnTo>
                      <a:pt x="5536060" y="3155431"/>
                    </a:lnTo>
                    <a:lnTo>
                      <a:pt x="5511056" y="3195037"/>
                    </a:lnTo>
                    <a:lnTo>
                      <a:pt x="5480409" y="3230316"/>
                    </a:lnTo>
                    <a:lnTo>
                      <a:pt x="5444790" y="3260624"/>
                    </a:lnTo>
                    <a:lnTo>
                      <a:pt x="5404872" y="3285316"/>
                    </a:lnTo>
                    <a:lnTo>
                      <a:pt x="5361324" y="3303751"/>
                    </a:lnTo>
                    <a:lnTo>
                      <a:pt x="5314819" y="3315283"/>
                    </a:lnTo>
                    <a:lnTo>
                      <a:pt x="5266026" y="3319271"/>
                    </a:lnTo>
                    <a:lnTo>
                      <a:pt x="296805" y="3319271"/>
                    </a:lnTo>
                    <a:lnTo>
                      <a:pt x="248228" y="3315389"/>
                    </a:lnTo>
                    <a:lnTo>
                      <a:pt x="202306" y="3304143"/>
                    </a:lnTo>
                    <a:lnTo>
                      <a:pt x="159618" y="3286130"/>
                    </a:lnTo>
                    <a:lnTo>
                      <a:pt x="120744" y="3261950"/>
                    </a:lnTo>
                    <a:lnTo>
                      <a:pt x="86262" y="3232201"/>
                    </a:lnTo>
                    <a:lnTo>
                      <a:pt x="56751" y="3197480"/>
                    </a:lnTo>
                    <a:lnTo>
                      <a:pt x="32791" y="3158386"/>
                    </a:lnTo>
                    <a:lnTo>
                      <a:pt x="14959" y="3115518"/>
                    </a:lnTo>
                    <a:lnTo>
                      <a:pt x="3836" y="3069473"/>
                    </a:lnTo>
                    <a:lnTo>
                      <a:pt x="0" y="3020850"/>
                    </a:lnTo>
                    <a:close/>
                  </a:path>
                </a:pathLst>
              </a:custGeom>
              <a:grpFill/>
              <a:ln w="52354" cap="flat">
                <a:solidFill>
                  <a:srgbClr val="FFFFFF"/>
                </a:solidFill>
                <a:prstDash val="sysDot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7858400" y="7410450"/>
                <a:ext cx="5570510" cy="2447888"/>
              </a:xfrm>
              <a:custGeom>
                <a:avLst/>
                <a:gdLst/>
                <a:ahLst/>
                <a:cxnLst/>
                <a:rect l="l" t="t" r="r" b="b"/>
                <a:pathLst>
                  <a:path w="5570510" h="3319271">
                    <a:moveTo>
                      <a:pt x="0" y="3020850"/>
                    </a:moveTo>
                    <a:lnTo>
                      <a:pt x="0" y="303380"/>
                    </a:lnTo>
                    <a:lnTo>
                      <a:pt x="971" y="278747"/>
                    </a:lnTo>
                    <a:lnTo>
                      <a:pt x="8523" y="231073"/>
                    </a:lnTo>
                    <a:lnTo>
                      <a:pt x="23073" y="186068"/>
                    </a:lnTo>
                    <a:lnTo>
                      <a:pt x="44041" y="144390"/>
                    </a:lnTo>
                    <a:lnTo>
                      <a:pt x="70849" y="106696"/>
                    </a:lnTo>
                    <a:lnTo>
                      <a:pt x="102918" y="73645"/>
                    </a:lnTo>
                    <a:lnTo>
                      <a:pt x="139668" y="45893"/>
                    </a:lnTo>
                    <a:lnTo>
                      <a:pt x="180521" y="24100"/>
                    </a:lnTo>
                    <a:lnTo>
                      <a:pt x="224899" y="8922"/>
                    </a:lnTo>
                    <a:lnTo>
                      <a:pt x="272221" y="1018"/>
                    </a:lnTo>
                    <a:lnTo>
                      <a:pt x="296805" y="0"/>
                    </a:lnTo>
                    <a:lnTo>
                      <a:pt x="5266026" y="0"/>
                    </a:lnTo>
                    <a:lnTo>
                      <a:pt x="5314819" y="4020"/>
                    </a:lnTo>
                    <a:lnTo>
                      <a:pt x="5361324" y="15643"/>
                    </a:lnTo>
                    <a:lnTo>
                      <a:pt x="5404872" y="34211"/>
                    </a:lnTo>
                    <a:lnTo>
                      <a:pt x="5444790" y="59065"/>
                    </a:lnTo>
                    <a:lnTo>
                      <a:pt x="5480409" y="89549"/>
                    </a:lnTo>
                    <a:lnTo>
                      <a:pt x="5511056" y="125004"/>
                    </a:lnTo>
                    <a:lnTo>
                      <a:pt x="5536060" y="164772"/>
                    </a:lnTo>
                    <a:lnTo>
                      <a:pt x="5554752" y="208196"/>
                    </a:lnTo>
                    <a:lnTo>
                      <a:pt x="5566459" y="254618"/>
                    </a:lnTo>
                    <a:lnTo>
                      <a:pt x="5570510" y="303380"/>
                    </a:lnTo>
                    <a:lnTo>
                      <a:pt x="5570510" y="3017081"/>
                    </a:lnTo>
                    <a:lnTo>
                      <a:pt x="5566459" y="3065809"/>
                    </a:lnTo>
                    <a:lnTo>
                      <a:pt x="5554752" y="3112140"/>
                    </a:lnTo>
                    <a:lnTo>
                      <a:pt x="5536060" y="3155431"/>
                    </a:lnTo>
                    <a:lnTo>
                      <a:pt x="5511056" y="3195037"/>
                    </a:lnTo>
                    <a:lnTo>
                      <a:pt x="5480409" y="3230316"/>
                    </a:lnTo>
                    <a:lnTo>
                      <a:pt x="5444790" y="3260624"/>
                    </a:lnTo>
                    <a:lnTo>
                      <a:pt x="5404872" y="3285316"/>
                    </a:lnTo>
                    <a:lnTo>
                      <a:pt x="5361324" y="3303751"/>
                    </a:lnTo>
                    <a:lnTo>
                      <a:pt x="5314819" y="3315283"/>
                    </a:lnTo>
                    <a:lnTo>
                      <a:pt x="5266026" y="3319271"/>
                    </a:lnTo>
                    <a:lnTo>
                      <a:pt x="296805" y="3319271"/>
                    </a:lnTo>
                    <a:lnTo>
                      <a:pt x="248228" y="3315389"/>
                    </a:lnTo>
                    <a:lnTo>
                      <a:pt x="202306" y="3304143"/>
                    </a:lnTo>
                    <a:lnTo>
                      <a:pt x="159618" y="3286130"/>
                    </a:lnTo>
                    <a:lnTo>
                      <a:pt x="120744" y="3261950"/>
                    </a:lnTo>
                    <a:lnTo>
                      <a:pt x="86262" y="3232201"/>
                    </a:lnTo>
                    <a:lnTo>
                      <a:pt x="56751" y="3197480"/>
                    </a:lnTo>
                    <a:lnTo>
                      <a:pt x="32791" y="3158386"/>
                    </a:lnTo>
                    <a:lnTo>
                      <a:pt x="14959" y="3115518"/>
                    </a:lnTo>
                    <a:lnTo>
                      <a:pt x="3836" y="3069473"/>
                    </a:lnTo>
                    <a:lnTo>
                      <a:pt x="0" y="3020850"/>
                    </a:lnTo>
                    <a:close/>
                  </a:path>
                </a:pathLst>
              </a:custGeom>
              <a:grpFill/>
              <a:ln w="52354" cap="flat">
                <a:solidFill>
                  <a:srgbClr val="FFFFFF"/>
                </a:solidFill>
                <a:prstDash val="sysDot"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0" name="object 19"/>
            <p:cNvSpPr txBox="1"/>
            <p:nvPr/>
          </p:nvSpPr>
          <p:spPr>
            <a:xfrm>
              <a:off x="8070850" y="7943850"/>
              <a:ext cx="4687930" cy="2133600"/>
            </a:xfrm>
            <a:prstGeom prst="rect">
              <a:avLst/>
            </a:prstGeom>
            <a:grpFill/>
          </p:spPr>
          <p:txBody>
            <a:bodyPr vert="horz" wrap="square" lIns="0" tIns="0" rIns="0" bIns="0" rtlCol="0">
              <a:noAutofit/>
            </a:bodyPr>
            <a:lstStyle/>
            <a:p>
              <a:pPr marL="15400" marR="15400">
                <a:tabLst>
                  <a:tab pos="1566182" algn="l"/>
                </a:tabLst>
              </a:pPr>
              <a:r>
                <a:rPr lang="en-US" sz="3400" spc="-67" dirty="0">
                  <a:latin typeface="Arial"/>
                  <a:cs typeface="Arial"/>
                </a:rPr>
                <a:t>Sub-cluster: Condor Schedules subset of</a:t>
              </a:r>
            </a:p>
            <a:p>
              <a:pPr marL="15400" marR="15400">
                <a:tabLst>
                  <a:tab pos="1566182" algn="l"/>
                </a:tabLst>
              </a:pPr>
              <a:r>
                <a:rPr lang="en-US" sz="3400" spc="-67" dirty="0">
                  <a:latin typeface="Arial"/>
                  <a:cs typeface="Arial"/>
                </a:rPr>
                <a:t>jobs to cluster of </a:t>
              </a:r>
              <a:br>
                <a:rPr lang="en-US" sz="3400" spc="-67" dirty="0">
                  <a:latin typeface="Arial"/>
                  <a:cs typeface="Arial"/>
                </a:rPr>
              </a:br>
              <a:r>
                <a:rPr lang="en-US" sz="3400" spc="-67" dirty="0">
                  <a:latin typeface="Arial"/>
                  <a:cs typeface="Arial"/>
                </a:rPr>
                <a:t>EC2 Spot Instances</a:t>
              </a:r>
            </a:p>
          </p:txBody>
        </p:sp>
        <p:sp>
          <p:nvSpPr>
            <p:cNvPr id="11" name="object 11"/>
            <p:cNvSpPr/>
            <p:nvPr/>
          </p:nvSpPr>
          <p:spPr>
            <a:xfrm>
              <a:off x="11258068" y="8447843"/>
              <a:ext cx="1394894" cy="147367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644384" y="10578992"/>
            <a:ext cx="1183001" cy="7335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5400"/>
            <a:r>
              <a:rPr sz="4800" spc="-194" dirty="0">
                <a:latin typeface="Arial"/>
                <a:cs typeface="Arial"/>
              </a:rPr>
              <a:t>EBS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75358" y="7874001"/>
            <a:ext cx="5268053" cy="7335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5400"/>
            <a:r>
              <a:rPr sz="4300" spc="-158" dirty="0">
                <a:latin typeface="Arial"/>
                <a:cs typeface="Arial"/>
              </a:rPr>
              <a:t>EC2</a:t>
            </a:r>
            <a:r>
              <a:rPr lang="en-US" sz="4300" spc="-206" dirty="0">
                <a:latin typeface="Arial"/>
                <a:cs typeface="Arial"/>
              </a:rPr>
              <a:t>, S3, Route53 APIs</a:t>
            </a:r>
            <a:br>
              <a:rPr lang="en-US" sz="4300" spc="-206" dirty="0">
                <a:latin typeface="Arial"/>
                <a:cs typeface="Arial"/>
              </a:rPr>
            </a:br>
            <a:r>
              <a:rPr lang="en-US" sz="4300" spc="-206" dirty="0">
                <a:latin typeface="Arial"/>
                <a:cs typeface="Arial"/>
              </a:rPr>
              <a:t>for 10,000 instances</a:t>
            </a:r>
            <a:endParaRPr sz="43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2201" y="7497619"/>
            <a:ext cx="3463992" cy="7335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5400"/>
            <a:r>
              <a:rPr lang="en-US" sz="4800" spc="-152" dirty="0" smtClean="0">
                <a:solidFill>
                  <a:srgbClr val="009BDE"/>
                </a:solidFill>
                <a:latin typeface="Arial"/>
                <a:cs typeface="Arial"/>
              </a:rPr>
              <a:t>Singe </a:t>
            </a:r>
            <a:r>
              <a:rPr sz="4800" spc="-152" dirty="0" smtClean="0">
                <a:solidFill>
                  <a:srgbClr val="009BDE"/>
                </a:solidFill>
                <a:latin typeface="Arial"/>
                <a:cs typeface="Arial"/>
              </a:rPr>
              <a:t>User</a:t>
            </a:r>
            <a:r>
              <a:rPr lang="en-US" sz="4800" spc="-152" dirty="0" smtClean="0">
                <a:solidFill>
                  <a:srgbClr val="009BDE"/>
                </a:solidFill>
                <a:latin typeface="Arial"/>
                <a:cs typeface="Arial"/>
              </a:rPr>
              <a:t> Interface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-1746629" y="266701"/>
            <a:ext cx="15873730" cy="1549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51621" marR="15400" indent="-836991">
              <a:lnSpc>
                <a:spcPct val="101200"/>
              </a:lnSpc>
            </a:pPr>
            <a:r>
              <a:rPr lang="en-US" sz="9000" dirty="0" smtClean="0">
                <a:solidFill>
                  <a:schemeClr val="tx1"/>
                </a:solidFill>
              </a:rPr>
              <a:t>Architecture Solution</a:t>
            </a:r>
            <a:endParaRPr sz="9000" dirty="0">
              <a:latin typeface="Arial"/>
              <a:cs typeface="Arial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rot="5400000">
            <a:off x="19263624" y="4410363"/>
            <a:ext cx="1200727" cy="1926"/>
          </a:xfrm>
          <a:prstGeom prst="straightConnector1">
            <a:avLst/>
          </a:prstGeom>
          <a:ln w="889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bject 16"/>
          <p:cNvSpPr/>
          <p:nvPr/>
        </p:nvSpPr>
        <p:spPr>
          <a:xfrm>
            <a:off x="17552475" y="2055091"/>
            <a:ext cx="4621099" cy="1293091"/>
          </a:xfrm>
          <a:custGeom>
            <a:avLst/>
            <a:gdLst/>
            <a:ahLst/>
            <a:cxnLst/>
            <a:rect l="l" t="t" r="r" b="b"/>
            <a:pathLst>
              <a:path w="5570510" h="3308799">
                <a:moveTo>
                  <a:pt x="0" y="3010379"/>
                </a:moveTo>
                <a:lnTo>
                  <a:pt x="0" y="296740"/>
                </a:lnTo>
                <a:lnTo>
                  <a:pt x="971" y="272156"/>
                </a:lnTo>
                <a:lnTo>
                  <a:pt x="8523" y="224837"/>
                </a:lnTo>
                <a:lnTo>
                  <a:pt x="23073" y="180466"/>
                </a:lnTo>
                <a:lnTo>
                  <a:pt x="44041" y="139621"/>
                </a:lnTo>
                <a:lnTo>
                  <a:pt x="70849" y="102880"/>
                </a:lnTo>
                <a:lnTo>
                  <a:pt x="102918" y="70821"/>
                </a:lnTo>
                <a:lnTo>
                  <a:pt x="139668" y="44023"/>
                </a:lnTo>
                <a:lnTo>
                  <a:pt x="180522" y="23062"/>
                </a:lnTo>
                <a:lnTo>
                  <a:pt x="224899" y="8519"/>
                </a:lnTo>
                <a:lnTo>
                  <a:pt x="272221" y="970"/>
                </a:lnTo>
                <a:lnTo>
                  <a:pt x="296806" y="0"/>
                </a:lnTo>
                <a:lnTo>
                  <a:pt x="5266027" y="0"/>
                </a:lnTo>
                <a:lnTo>
                  <a:pt x="5314819" y="3834"/>
                </a:lnTo>
                <a:lnTo>
                  <a:pt x="5361325" y="14953"/>
                </a:lnTo>
                <a:lnTo>
                  <a:pt x="5404872" y="32777"/>
                </a:lnTo>
                <a:lnTo>
                  <a:pt x="5444791" y="56728"/>
                </a:lnTo>
                <a:lnTo>
                  <a:pt x="5480409" y="86229"/>
                </a:lnTo>
                <a:lnTo>
                  <a:pt x="5511056" y="120701"/>
                </a:lnTo>
                <a:lnTo>
                  <a:pt x="5536061" y="159567"/>
                </a:lnTo>
                <a:lnTo>
                  <a:pt x="5554752" y="202247"/>
                </a:lnTo>
                <a:lnTo>
                  <a:pt x="5566459" y="248164"/>
                </a:lnTo>
                <a:lnTo>
                  <a:pt x="5570510" y="296740"/>
                </a:lnTo>
                <a:lnTo>
                  <a:pt x="5570510" y="3010441"/>
                </a:lnTo>
                <a:lnTo>
                  <a:pt x="5566459" y="3059062"/>
                </a:lnTo>
                <a:lnTo>
                  <a:pt x="5554752" y="3105102"/>
                </a:lnTo>
                <a:lnTo>
                  <a:pt x="5536061" y="3147964"/>
                </a:lnTo>
                <a:lnTo>
                  <a:pt x="5511056" y="3187049"/>
                </a:lnTo>
                <a:lnTo>
                  <a:pt x="5480409" y="3221761"/>
                </a:lnTo>
                <a:lnTo>
                  <a:pt x="5444791" y="3251501"/>
                </a:lnTo>
                <a:lnTo>
                  <a:pt x="5404872" y="3275673"/>
                </a:lnTo>
                <a:lnTo>
                  <a:pt x="5361325" y="3293678"/>
                </a:lnTo>
                <a:lnTo>
                  <a:pt x="5314819" y="3304919"/>
                </a:lnTo>
                <a:lnTo>
                  <a:pt x="5266027" y="3308799"/>
                </a:lnTo>
                <a:lnTo>
                  <a:pt x="296806" y="3308799"/>
                </a:lnTo>
                <a:lnTo>
                  <a:pt x="248228" y="3304918"/>
                </a:lnTo>
                <a:lnTo>
                  <a:pt x="202306" y="3293672"/>
                </a:lnTo>
                <a:lnTo>
                  <a:pt x="159618" y="3275659"/>
                </a:lnTo>
                <a:lnTo>
                  <a:pt x="120744" y="3251479"/>
                </a:lnTo>
                <a:lnTo>
                  <a:pt x="86262" y="3221730"/>
                </a:lnTo>
                <a:lnTo>
                  <a:pt x="56751" y="3187009"/>
                </a:lnTo>
                <a:lnTo>
                  <a:pt x="32791" y="3147915"/>
                </a:lnTo>
                <a:lnTo>
                  <a:pt x="14959" y="3105047"/>
                </a:lnTo>
                <a:lnTo>
                  <a:pt x="3836" y="3059002"/>
                </a:lnTo>
                <a:lnTo>
                  <a:pt x="0" y="3010379"/>
                </a:lnTo>
                <a:close/>
              </a:path>
            </a:pathLst>
          </a:custGeom>
          <a:ln w="52354">
            <a:solidFill>
              <a:srgbClr val="FFFFFF"/>
            </a:solidFill>
            <a:prstDash val="sysDot"/>
          </a:ln>
        </p:spPr>
        <p:txBody>
          <a:bodyPr wrap="square" lIns="0" tIns="0" rIns="0" bIns="0" rtlCol="0" anchor="ctr">
            <a:noAutofit/>
          </a:bodyPr>
          <a:lstStyle/>
          <a:p>
            <a:pPr marL="15400"/>
            <a:r>
              <a:rPr lang="en-US" sz="4800" spc="-97" dirty="0">
                <a:latin typeface="Arial"/>
                <a:cs typeface="Arial"/>
              </a:rPr>
              <a:t>Chef</a:t>
            </a:r>
            <a:r>
              <a:rPr lang="en-US" sz="4800" spc="12" dirty="0">
                <a:latin typeface="Arial"/>
                <a:cs typeface="Arial"/>
              </a:rPr>
              <a:t> 11 </a:t>
            </a:r>
            <a:r>
              <a:rPr lang="en-US" sz="4800" spc="-133" dirty="0">
                <a:latin typeface="Arial"/>
                <a:cs typeface="Arial"/>
              </a:rPr>
              <a:t>Server</a:t>
            </a:r>
            <a:endParaRPr lang="en-US" sz="4800" dirty="0">
              <a:latin typeface="Arial"/>
              <a:cs typeface="Arial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0528404" y="3625273"/>
            <a:ext cx="5452897" cy="2124364"/>
            <a:chOff x="9137650" y="4133850"/>
            <a:chExt cx="4495800" cy="1752600"/>
          </a:xfrm>
        </p:grpSpPr>
        <p:sp>
          <p:nvSpPr>
            <p:cNvPr id="20" name="object 20"/>
            <p:cNvSpPr txBox="1"/>
            <p:nvPr/>
          </p:nvSpPr>
          <p:spPr>
            <a:xfrm>
              <a:off x="9518650" y="4514850"/>
              <a:ext cx="4114800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marL="15400">
                <a:tabLst>
                  <a:tab pos="1566182" algn="l"/>
                </a:tabLst>
              </a:pPr>
              <a:r>
                <a:rPr lang="en-US" sz="3400" spc="-67" dirty="0">
                  <a:latin typeface="Arial"/>
                  <a:cs typeface="Arial"/>
                </a:rPr>
                <a:t>New jobs detected, CycleCloud automatically orchestrates clusters in </a:t>
              </a:r>
            </a:p>
            <a:p>
              <a:pPr marL="15400">
                <a:tabLst>
                  <a:tab pos="1566182" algn="l"/>
                </a:tabLst>
              </a:pPr>
              <a:r>
                <a:rPr lang="en-US" sz="3400" spc="-67" dirty="0">
                  <a:latin typeface="Arial"/>
                  <a:cs typeface="Arial"/>
                </a:rPr>
                <a:t>4 Availability Zones</a:t>
              </a:r>
              <a:endParaRPr sz="3400" dirty="0">
                <a:latin typeface="Arial"/>
                <a:cs typeface="Arial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rot="5400000">
              <a:off x="8262144" y="5009356"/>
              <a:ext cx="1752600" cy="1588"/>
            </a:xfrm>
            <a:prstGeom prst="straightConnector1">
              <a:avLst/>
            </a:prstGeom>
            <a:ln w="8890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19425449" y="7370480"/>
            <a:ext cx="2359953" cy="1242430"/>
            <a:chOff x="16015878" y="5992884"/>
            <a:chExt cx="1945732" cy="1025005"/>
          </a:xfrm>
        </p:grpSpPr>
        <p:sp>
          <p:nvSpPr>
            <p:cNvPr id="3" name="object 3"/>
            <p:cNvSpPr/>
            <p:nvPr/>
          </p:nvSpPr>
          <p:spPr>
            <a:xfrm>
              <a:off x="16015878" y="5992884"/>
              <a:ext cx="730746" cy="10250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2" name="object 18"/>
            <p:cNvSpPr txBox="1"/>
            <p:nvPr/>
          </p:nvSpPr>
          <p:spPr>
            <a:xfrm>
              <a:off x="16986250" y="6191250"/>
              <a:ext cx="975360" cy="60515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5400"/>
              <a:r>
                <a:rPr lang="en-US" sz="4800" spc="-194" dirty="0">
                  <a:latin typeface="Arial"/>
                  <a:cs typeface="Arial"/>
                </a:rPr>
                <a:t>S3</a:t>
              </a:r>
              <a:endParaRPr sz="4800" dirty="0">
                <a:latin typeface="Arial"/>
                <a:cs typeface="Arial"/>
              </a:endParaRPr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 rot="5400000" flipH="1" flipV="1">
            <a:off x="5261518" y="3808833"/>
            <a:ext cx="3694545" cy="3696879"/>
          </a:xfrm>
          <a:prstGeom prst="straightConnector1">
            <a:avLst/>
          </a:prstGeom>
          <a:ln w="889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rot="5400000">
            <a:off x="19171260" y="9397037"/>
            <a:ext cx="1384492" cy="963"/>
          </a:xfrm>
          <a:prstGeom prst="straightConnector1">
            <a:avLst/>
          </a:prstGeom>
          <a:ln w="88900">
            <a:solidFill>
              <a:srgbClr val="FFFF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bject 39"/>
          <p:cNvSpPr txBox="1"/>
          <p:nvPr/>
        </p:nvSpPr>
        <p:spPr>
          <a:xfrm>
            <a:off x="4821073" y="9582772"/>
            <a:ext cx="3049925" cy="80818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15400"/>
            <a:r>
              <a:rPr lang="en-US" sz="3200" spc="-42" dirty="0">
                <a:latin typeface="Arial"/>
                <a:cs typeface="Arial"/>
              </a:rPr>
              <a:t>Results</a:t>
            </a:r>
          </a:p>
        </p:txBody>
      </p:sp>
      <p:sp>
        <p:nvSpPr>
          <p:cNvPr id="47" name="object 39"/>
          <p:cNvSpPr txBox="1"/>
          <p:nvPr/>
        </p:nvSpPr>
        <p:spPr>
          <a:xfrm>
            <a:off x="3827810" y="4074199"/>
            <a:ext cx="4158989" cy="80818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15400"/>
            <a:r>
              <a:rPr lang="en-US" sz="3200" spc="-42" dirty="0">
                <a:latin typeface="Arial"/>
                <a:cs typeface="Arial"/>
              </a:rPr>
              <a:t>Submits</a:t>
            </a:r>
          </a:p>
          <a:p>
            <a:pPr marL="15400"/>
            <a:r>
              <a:rPr lang="en-US" sz="3200" spc="-42" dirty="0">
                <a:latin typeface="Arial"/>
                <a:cs typeface="Arial"/>
              </a:rPr>
              <a:t>Jobs &amp; Data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9419340" y="2055091"/>
            <a:ext cx="6839227" cy="1293091"/>
            <a:chOff x="7766050" y="6419850"/>
            <a:chExt cx="5638800" cy="1066800"/>
          </a:xfrm>
        </p:grpSpPr>
        <p:pic>
          <p:nvPicPr>
            <p:cNvPr id="65" name="Picture 64" descr="cycleserver-logo-on-dark.ep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3560" y="6648450"/>
              <a:ext cx="4330700" cy="622300"/>
            </a:xfrm>
            <a:prstGeom prst="rect">
              <a:avLst/>
            </a:prstGeom>
            <a:noFill/>
            <a:ln>
              <a:noFill/>
              <a:prstDash val="sysDot"/>
            </a:ln>
          </p:spPr>
        </p:pic>
        <p:sp>
          <p:nvSpPr>
            <p:cNvPr id="66" name="object 16"/>
            <p:cNvSpPr/>
            <p:nvPr/>
          </p:nvSpPr>
          <p:spPr>
            <a:xfrm>
              <a:off x="7766050" y="6419850"/>
              <a:ext cx="5638800" cy="1066800"/>
            </a:xfrm>
            <a:custGeom>
              <a:avLst/>
              <a:gdLst/>
              <a:ahLst/>
              <a:cxnLst/>
              <a:rect l="l" t="t" r="r" b="b"/>
              <a:pathLst>
                <a:path w="5570510" h="3308799">
                  <a:moveTo>
                    <a:pt x="0" y="3010379"/>
                  </a:moveTo>
                  <a:lnTo>
                    <a:pt x="0" y="296740"/>
                  </a:lnTo>
                  <a:lnTo>
                    <a:pt x="971" y="272156"/>
                  </a:lnTo>
                  <a:lnTo>
                    <a:pt x="8523" y="224837"/>
                  </a:lnTo>
                  <a:lnTo>
                    <a:pt x="23073" y="180466"/>
                  </a:lnTo>
                  <a:lnTo>
                    <a:pt x="44041" y="139621"/>
                  </a:lnTo>
                  <a:lnTo>
                    <a:pt x="70849" y="102880"/>
                  </a:lnTo>
                  <a:lnTo>
                    <a:pt x="102918" y="70821"/>
                  </a:lnTo>
                  <a:lnTo>
                    <a:pt x="139668" y="44023"/>
                  </a:lnTo>
                  <a:lnTo>
                    <a:pt x="180522" y="23062"/>
                  </a:lnTo>
                  <a:lnTo>
                    <a:pt x="224899" y="8519"/>
                  </a:lnTo>
                  <a:lnTo>
                    <a:pt x="272221" y="970"/>
                  </a:lnTo>
                  <a:lnTo>
                    <a:pt x="296806" y="0"/>
                  </a:lnTo>
                  <a:lnTo>
                    <a:pt x="5266027" y="0"/>
                  </a:lnTo>
                  <a:lnTo>
                    <a:pt x="5314819" y="3834"/>
                  </a:lnTo>
                  <a:lnTo>
                    <a:pt x="5361325" y="14953"/>
                  </a:lnTo>
                  <a:lnTo>
                    <a:pt x="5404872" y="32777"/>
                  </a:lnTo>
                  <a:lnTo>
                    <a:pt x="5444791" y="56728"/>
                  </a:lnTo>
                  <a:lnTo>
                    <a:pt x="5480409" y="86229"/>
                  </a:lnTo>
                  <a:lnTo>
                    <a:pt x="5511056" y="120701"/>
                  </a:lnTo>
                  <a:lnTo>
                    <a:pt x="5536061" y="159567"/>
                  </a:lnTo>
                  <a:lnTo>
                    <a:pt x="5554752" y="202247"/>
                  </a:lnTo>
                  <a:lnTo>
                    <a:pt x="5566459" y="248164"/>
                  </a:lnTo>
                  <a:lnTo>
                    <a:pt x="5570510" y="296740"/>
                  </a:lnTo>
                  <a:lnTo>
                    <a:pt x="5570510" y="3010441"/>
                  </a:lnTo>
                  <a:lnTo>
                    <a:pt x="5566459" y="3059062"/>
                  </a:lnTo>
                  <a:lnTo>
                    <a:pt x="5554752" y="3105102"/>
                  </a:lnTo>
                  <a:lnTo>
                    <a:pt x="5536061" y="3147964"/>
                  </a:lnTo>
                  <a:lnTo>
                    <a:pt x="5511056" y="3187049"/>
                  </a:lnTo>
                  <a:lnTo>
                    <a:pt x="5480409" y="3221761"/>
                  </a:lnTo>
                  <a:lnTo>
                    <a:pt x="5444791" y="3251501"/>
                  </a:lnTo>
                  <a:lnTo>
                    <a:pt x="5404872" y="3275673"/>
                  </a:lnTo>
                  <a:lnTo>
                    <a:pt x="5361325" y="3293678"/>
                  </a:lnTo>
                  <a:lnTo>
                    <a:pt x="5314819" y="3304919"/>
                  </a:lnTo>
                  <a:lnTo>
                    <a:pt x="5266027" y="3308799"/>
                  </a:lnTo>
                  <a:lnTo>
                    <a:pt x="296806" y="3308799"/>
                  </a:lnTo>
                  <a:lnTo>
                    <a:pt x="248228" y="3304918"/>
                  </a:lnTo>
                  <a:lnTo>
                    <a:pt x="202306" y="3293672"/>
                  </a:lnTo>
                  <a:lnTo>
                    <a:pt x="159618" y="3275659"/>
                  </a:lnTo>
                  <a:lnTo>
                    <a:pt x="120744" y="3251479"/>
                  </a:lnTo>
                  <a:lnTo>
                    <a:pt x="86262" y="3221730"/>
                  </a:lnTo>
                  <a:lnTo>
                    <a:pt x="56751" y="3187009"/>
                  </a:lnTo>
                  <a:lnTo>
                    <a:pt x="32791" y="3147915"/>
                  </a:lnTo>
                  <a:lnTo>
                    <a:pt x="14959" y="3105047"/>
                  </a:lnTo>
                  <a:lnTo>
                    <a:pt x="3836" y="3059002"/>
                  </a:lnTo>
                  <a:lnTo>
                    <a:pt x="0" y="3010379"/>
                  </a:lnTo>
                  <a:close/>
                </a:path>
              </a:pathLst>
            </a:custGeom>
            <a:ln w="52354">
              <a:solidFill>
                <a:srgbClr val="FFFFFF"/>
              </a:solidFill>
              <a:prstDash val="sysDot"/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cxnSp>
        <p:nvCxnSpPr>
          <p:cNvPr id="69" name="Straight Arrow Connector 68"/>
          <p:cNvCxnSpPr/>
          <p:nvPr/>
        </p:nvCxnSpPr>
        <p:spPr>
          <a:xfrm>
            <a:off x="5260351" y="8243455"/>
            <a:ext cx="3696879" cy="2678545"/>
          </a:xfrm>
          <a:prstGeom prst="straightConnector1">
            <a:avLst/>
          </a:prstGeom>
          <a:ln w="889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9651913" y="8565764"/>
            <a:ext cx="1754909" cy="1926"/>
          </a:xfrm>
          <a:prstGeom prst="straightConnector1">
            <a:avLst/>
          </a:prstGeom>
          <a:ln w="88900">
            <a:solidFill>
              <a:srgbClr val="FFFF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16200000" flipH="1">
            <a:off x="9789612" y="8335701"/>
            <a:ext cx="1847273" cy="369688"/>
          </a:xfrm>
          <a:prstGeom prst="straightConnector1">
            <a:avLst/>
          </a:prstGeom>
          <a:ln w="88900">
            <a:solidFill>
              <a:srgbClr val="FFFF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9467069" y="8380920"/>
            <a:ext cx="1754909" cy="371614"/>
          </a:xfrm>
          <a:prstGeom prst="straightConnector1">
            <a:avLst/>
          </a:prstGeom>
          <a:ln w="88900">
            <a:solidFill>
              <a:srgbClr val="FFFF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 flipH="1" flipV="1">
            <a:off x="15797187" y="4179075"/>
            <a:ext cx="2309091" cy="1201486"/>
          </a:xfrm>
          <a:prstGeom prst="straightConnector1">
            <a:avLst/>
          </a:prstGeom>
          <a:ln w="889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bject 20"/>
          <p:cNvSpPr txBox="1"/>
          <p:nvPr/>
        </p:nvSpPr>
        <p:spPr>
          <a:xfrm>
            <a:off x="17552475" y="5564909"/>
            <a:ext cx="5175631" cy="110836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15400">
              <a:tabLst>
                <a:tab pos="1566182" algn="l"/>
              </a:tabLst>
            </a:pPr>
            <a:r>
              <a:rPr lang="en-US" sz="3400" spc="-67" dirty="0">
                <a:latin typeface="Arial"/>
                <a:cs typeface="Arial"/>
              </a:rPr>
              <a:t>Chef continuous instance configuration and ’ app deployment, enables on the fly changes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5721" y="9508280"/>
            <a:ext cx="4175352" cy="141372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>
              <a:lnSpc>
                <a:spcPct val="120000"/>
              </a:lnSpc>
            </a:pPr>
            <a:r>
              <a:rPr lang="en-US" sz="3600" dirty="0"/>
              <a:t>*Interactive </a:t>
            </a:r>
          </a:p>
          <a:p>
            <a:pPr rtl="0" latinLnBrk="1" hangingPunct="0">
              <a:lnSpc>
                <a:spcPct val="120000"/>
              </a:lnSpc>
            </a:pPr>
            <a:r>
              <a:rPr lang="en-US" sz="3600" dirty="0"/>
              <a:t>Job/Cost Monitoring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4949" y="12962999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rtl="0" latinLnBrk="1" hangingPunct="0"/>
            <a:r>
              <a:rPr lang="en-US" sz="3600" dirty="0"/>
              <a:t> *Cloud Optimized Job </a:t>
            </a:r>
            <a:r>
              <a:rPr lang="en-US" sz="3600" dirty="0" smtClean="0"/>
              <a:t>Scheduler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0586891" y="8982578"/>
            <a:ext cx="343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3600" dirty="0"/>
              <a:t>*Encrypted </a:t>
            </a:r>
            <a:r>
              <a:rPr lang="en-US" sz="3600" dirty="0" smtClean="0"/>
              <a:t>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075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85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550">
                <a:solidFill>
                  <a:srgbClr val="FFFFFF"/>
                </a:solidFill>
              </a:rPr>
              <a:t>AWS Delivered Unheard-of Processing</a:t>
            </a:r>
          </a:p>
        </p:txBody>
      </p:sp>
      <p:sp>
        <p:nvSpPr>
          <p:cNvPr id="84" name="Shape 84"/>
          <p:cNvSpPr/>
          <p:nvPr/>
        </p:nvSpPr>
        <p:spPr>
          <a:xfrm>
            <a:off x="12271603" y="4220258"/>
            <a:ext cx="7479669" cy="19127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39 years of science </a:t>
            </a:r>
          </a:p>
          <a:p>
            <a:pPr lvl="0" algn="l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10,600 AWS instances</a:t>
            </a:r>
          </a:p>
        </p:txBody>
      </p:sp>
      <p:sp>
        <p:nvSpPr>
          <p:cNvPr id="85" name="Shape 85"/>
          <p:cNvSpPr/>
          <p:nvPr/>
        </p:nvSpPr>
        <p:spPr>
          <a:xfrm>
            <a:off x="12271603" y="6563787"/>
            <a:ext cx="10906216" cy="48591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009BDE"/>
                </a:solidFill>
              </a:rPr>
              <a:t>Saved equivalent of $40M infrastructure</a:t>
            </a:r>
          </a:p>
          <a:p>
            <a:pPr lvl="0" algn="l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009BDE"/>
                </a:solidFill>
              </a:rPr>
              <a:t>10 million compounds screened</a:t>
            </a:r>
          </a:p>
          <a:p>
            <a:pPr lvl="0" algn="l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009BDE"/>
                </a:solidFill>
              </a:rPr>
              <a:t>39 drug design years in 11 hours for a cost of … $4,232</a:t>
            </a:r>
          </a:p>
          <a:p>
            <a:pPr lvl="0" algn="l">
              <a:spcBef>
                <a:spcPts val="3000"/>
              </a:spcBef>
              <a:defRPr sz="1800">
                <a:solidFill>
                  <a:srgbClr val="000000"/>
                </a:solidFill>
              </a:defRPr>
            </a:pPr>
            <a:r>
              <a:rPr sz="4800" b="1">
                <a:solidFill>
                  <a:srgbClr val="009BDE"/>
                </a:solidFill>
              </a:rPr>
              <a:t>3 promising compounds identified</a:t>
            </a:r>
          </a:p>
        </p:txBody>
      </p:sp>
      <p:pic>
        <p:nvPicPr>
          <p:cNvPr id="86" name="Picture 85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5400" y="3136900"/>
            <a:ext cx="4462295" cy="4462295"/>
          </a:xfrm>
          <a:prstGeom prst="rect">
            <a:avLst/>
          </a:prstGeom>
        </p:spPr>
      </p:pic>
      <p:pic>
        <p:nvPicPr>
          <p:cNvPr id="88" name="Picture 87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4230" y="4273730"/>
            <a:ext cx="664635" cy="664635"/>
          </a:xfrm>
          <a:prstGeom prst="rect">
            <a:avLst/>
          </a:prstGeom>
        </p:spPr>
      </p:pic>
      <p:pic>
        <p:nvPicPr>
          <p:cNvPr id="90" name="Picture 89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72230" y="4654730"/>
            <a:ext cx="482601" cy="482601"/>
          </a:xfrm>
          <a:prstGeom prst="rect">
            <a:avLst/>
          </a:prstGeom>
        </p:spPr>
      </p:pic>
      <p:pic>
        <p:nvPicPr>
          <p:cNvPr id="92" name="Picture 91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91230" y="5302430"/>
            <a:ext cx="355601" cy="355601"/>
          </a:xfrm>
          <a:prstGeom prst="rect">
            <a:avLst/>
          </a:prstGeom>
        </p:spPr>
      </p:pic>
      <p:pic>
        <p:nvPicPr>
          <p:cNvPr id="94" name="I-Heart-Cloud-guy-filtered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02927" y="3948271"/>
            <a:ext cx="2610680" cy="3076738"/>
          </a:xfrm>
          <a:prstGeom prst="rect">
            <a:avLst/>
          </a:prstGeom>
          <a:ln w="3175">
            <a:miter lim="400000"/>
          </a:ln>
        </p:spPr>
      </p:pic>
      <p:pic>
        <p:nvPicPr>
          <p:cNvPr id="95" name="Doctor-Scientist-filtered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66995" y="5368047"/>
            <a:ext cx="3387836" cy="731059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1079181" y="961707"/>
            <a:ext cx="22225639" cy="1398906"/>
          </a:xfrm>
          <a:prstGeom prst="rect">
            <a:avLst/>
          </a:prstGeom>
        </p:spPr>
        <p:txBody>
          <a:bodyPr/>
          <a:lstStyle>
            <a:lvl1pPr defTabSz="554990">
              <a:defRPr sz="85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550" dirty="0">
                <a:solidFill>
                  <a:srgbClr val="FFFFFF"/>
                </a:solidFill>
              </a:rPr>
              <a:t>What’s Next for Novartis and AWS</a:t>
            </a:r>
          </a:p>
        </p:txBody>
      </p:sp>
      <p:sp>
        <p:nvSpPr>
          <p:cNvPr id="98" name="Shape 98"/>
          <p:cNvSpPr/>
          <p:nvPr/>
        </p:nvSpPr>
        <p:spPr>
          <a:xfrm>
            <a:off x="2927809" y="3818841"/>
            <a:ext cx="4751255" cy="15317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0"/>
              </a:spcBef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Data Processing &amp; Automation</a:t>
            </a:r>
          </a:p>
        </p:txBody>
      </p:sp>
      <p:sp>
        <p:nvSpPr>
          <p:cNvPr id="99" name="Shape 99"/>
          <p:cNvSpPr/>
          <p:nvPr/>
        </p:nvSpPr>
        <p:spPr>
          <a:xfrm>
            <a:off x="9816373" y="3818841"/>
            <a:ext cx="4751255" cy="15317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0"/>
              </a:spcBef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Data Mining and Informatics</a:t>
            </a:r>
          </a:p>
        </p:txBody>
      </p:sp>
      <p:sp>
        <p:nvSpPr>
          <p:cNvPr id="100" name="Shape 100"/>
          <p:cNvSpPr/>
          <p:nvPr/>
        </p:nvSpPr>
        <p:spPr>
          <a:xfrm>
            <a:off x="18002200" y="3818841"/>
            <a:ext cx="3247833" cy="15317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0"/>
              </a:spcBef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“Traditional” In-Silico</a:t>
            </a:r>
          </a:p>
        </p:txBody>
      </p:sp>
      <p:sp>
        <p:nvSpPr>
          <p:cNvPr id="101" name="Shape 101"/>
          <p:cNvSpPr/>
          <p:nvPr/>
        </p:nvSpPr>
        <p:spPr>
          <a:xfrm>
            <a:off x="2927809" y="5690450"/>
            <a:ext cx="4751255" cy="8078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0"/>
              </a:spcBef>
              <a:defRPr sz="4800">
                <a:solidFill>
                  <a:srgbClr val="009BD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009BDE"/>
                </a:solidFill>
              </a:rPr>
              <a:t>Imaging</a:t>
            </a:r>
          </a:p>
        </p:txBody>
      </p:sp>
      <p:sp>
        <p:nvSpPr>
          <p:cNvPr id="102" name="Shape 102"/>
          <p:cNvSpPr/>
          <p:nvPr/>
        </p:nvSpPr>
        <p:spPr>
          <a:xfrm>
            <a:off x="7949681" y="5690450"/>
            <a:ext cx="8484639" cy="8078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0"/>
              </a:spcBef>
              <a:defRPr sz="4800">
                <a:solidFill>
                  <a:srgbClr val="009BD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009BDE"/>
                </a:solidFill>
              </a:rPr>
              <a:t>Next-Gen Genetic Sequencing</a:t>
            </a:r>
          </a:p>
        </p:txBody>
      </p:sp>
      <p:sp>
        <p:nvSpPr>
          <p:cNvPr id="103" name="Shape 103"/>
          <p:cNvSpPr/>
          <p:nvPr/>
        </p:nvSpPr>
        <p:spPr>
          <a:xfrm>
            <a:off x="15947415" y="5690450"/>
            <a:ext cx="7357404" cy="8078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0"/>
              </a:spcBef>
              <a:defRPr sz="4800">
                <a:solidFill>
                  <a:srgbClr val="009BD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009BDE"/>
                </a:solidFill>
              </a:rPr>
              <a:t>Chemical Universe</a:t>
            </a:r>
          </a:p>
        </p:txBody>
      </p:sp>
      <p:pic>
        <p:nvPicPr>
          <p:cNvPr id="104" name="NVS_NIBR White 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7457" y="10780630"/>
            <a:ext cx="6491943" cy="2163982"/>
          </a:xfrm>
          <a:prstGeom prst="rect">
            <a:avLst/>
          </a:prstGeom>
          <a:ln w="3175">
            <a:miter lim="400000"/>
          </a:ln>
        </p:spPr>
      </p:pic>
      <p:pic>
        <p:nvPicPr>
          <p:cNvPr id="105" name="aws_logo_webDark B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82662" y="10780630"/>
            <a:ext cx="6258176" cy="2349450"/>
          </a:xfrm>
          <a:prstGeom prst="rect">
            <a:avLst/>
          </a:prstGeom>
          <a:ln w="3175">
            <a:miter lim="400000"/>
          </a:ln>
        </p:spPr>
      </p:pic>
      <p:pic>
        <p:nvPicPr>
          <p:cNvPr id="106" name="Dial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57693" y="6964329"/>
            <a:ext cx="1691487" cy="226824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10" name="Group 110"/>
          <p:cNvGrpSpPr/>
          <p:nvPr/>
        </p:nvGrpSpPr>
        <p:grpSpPr>
          <a:xfrm>
            <a:off x="10891227" y="6952697"/>
            <a:ext cx="2601546" cy="2291512"/>
            <a:chOff x="0" y="0"/>
            <a:chExt cx="2601544" cy="2291511"/>
          </a:xfrm>
        </p:grpSpPr>
        <p:sp>
          <p:nvSpPr>
            <p:cNvPr id="107" name="Shape 107"/>
            <p:cNvSpPr/>
            <p:nvPr/>
          </p:nvSpPr>
          <p:spPr>
            <a:xfrm>
              <a:off x="0" y="763837"/>
              <a:ext cx="1527675" cy="1527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9BDE">
                <a:alpha val="64748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073870" y="763837"/>
              <a:ext cx="1527675" cy="1527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AA634">
                <a:alpha val="64748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540047" y="0"/>
              <a:ext cx="1527675" cy="1527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5C8F5">
                <a:alpha val="64748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pic>
        <p:nvPicPr>
          <p:cNvPr id="111" name="ram-cpu-gpu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02200" y="6964329"/>
            <a:ext cx="3224368" cy="250726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1079181" y="623346"/>
            <a:ext cx="22225639" cy="1398906"/>
          </a:xfrm>
          <a:prstGeom prst="rect">
            <a:avLst/>
          </a:prstGeom>
        </p:spPr>
        <p:txBody>
          <a:bodyPr/>
          <a:lstStyle>
            <a:lvl1pPr defTabSz="554990">
              <a:defRPr sz="85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550" dirty="0">
                <a:solidFill>
                  <a:srgbClr val="FFFFFF"/>
                </a:solidFill>
              </a:rPr>
              <a:t>Stay in Touch!</a:t>
            </a:r>
          </a:p>
        </p:txBody>
      </p:sp>
      <p:sp>
        <p:nvSpPr>
          <p:cNvPr id="114" name="Shape 114"/>
          <p:cNvSpPr/>
          <p:nvPr/>
        </p:nvSpPr>
        <p:spPr>
          <a:xfrm>
            <a:off x="2142987" y="10314586"/>
            <a:ext cx="5612222" cy="8078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0"/>
              </a:spcBef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@NovartisScience</a:t>
            </a:r>
          </a:p>
        </p:txBody>
      </p:sp>
      <p:sp>
        <p:nvSpPr>
          <p:cNvPr id="115" name="Shape 115"/>
          <p:cNvSpPr/>
          <p:nvPr/>
        </p:nvSpPr>
        <p:spPr>
          <a:xfrm>
            <a:off x="9141383" y="9952636"/>
            <a:ext cx="6101234" cy="15317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0"/>
              </a:spcBef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Novartis Institutes for BioMedical Research</a:t>
            </a:r>
          </a:p>
        </p:txBody>
      </p:sp>
      <p:sp>
        <p:nvSpPr>
          <p:cNvPr id="116" name="Shape 116"/>
          <p:cNvSpPr/>
          <p:nvPr/>
        </p:nvSpPr>
        <p:spPr>
          <a:xfrm>
            <a:off x="15753115" y="10314586"/>
            <a:ext cx="6101235" cy="8078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3000"/>
              </a:spcBef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Discovery Unbound</a:t>
            </a:r>
          </a:p>
        </p:txBody>
      </p:sp>
      <p:pic>
        <p:nvPicPr>
          <p:cNvPr id="117" name="Flipboard 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04972" y="7023683"/>
            <a:ext cx="2197521" cy="2768531"/>
          </a:xfrm>
          <a:prstGeom prst="rect">
            <a:avLst/>
          </a:prstGeom>
          <a:ln w="3175">
            <a:miter lim="400000"/>
          </a:ln>
        </p:spPr>
      </p:pic>
      <p:pic>
        <p:nvPicPr>
          <p:cNvPr id="118" name="pasted-image.png"/>
          <p:cNvPicPr/>
          <p:nvPr/>
        </p:nvPicPr>
        <p:blipFill>
          <a:blip r:embed="rId3">
            <a:extLst/>
          </a:blip>
          <a:srcRect l="5484" t="30208" r="5484" b="30208"/>
          <a:stretch>
            <a:fillRect/>
          </a:stretch>
        </p:blipFill>
        <p:spPr>
          <a:xfrm>
            <a:off x="9472547" y="7643313"/>
            <a:ext cx="5438906" cy="1813655"/>
          </a:xfrm>
          <a:prstGeom prst="rect">
            <a:avLst/>
          </a:prstGeom>
          <a:ln w="3175">
            <a:miter lim="400000"/>
          </a:ln>
        </p:spPr>
      </p:pic>
      <p:pic>
        <p:nvPicPr>
          <p:cNvPr id="119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8896" y="7934100"/>
            <a:ext cx="6160404" cy="1232082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25663" y="2209827"/>
            <a:ext cx="2405833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800" dirty="0"/>
              <a:t>“Drug discovery is today’s frontier of science. The interface of the chemical, biological and medical universes is a difficult place to work, worthy of the best minds and most innovative scientists.”</a:t>
            </a:r>
          </a:p>
          <a:p>
            <a:pPr algn="l"/>
            <a:r>
              <a:rPr lang="en-US" sz="4800" dirty="0"/>
              <a:t>Mark Fishman, President of NIBR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400</Words>
  <Application>Microsoft Macintosh PowerPoint</Application>
  <PresentationFormat>Custom</PresentationFormat>
  <Paragraphs>74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Black</vt:lpstr>
      <vt:lpstr>PowerPoint Presentation</vt:lpstr>
      <vt:lpstr>NIBR Research Transforming Drug Discovery</vt:lpstr>
      <vt:lpstr>Why And How Can We Have An Impact?</vt:lpstr>
      <vt:lpstr>Accelerating Scientific Discovery  </vt:lpstr>
      <vt:lpstr>PowerPoint Presentation</vt:lpstr>
      <vt:lpstr>AWS Delivered Unheard-of Processing</vt:lpstr>
      <vt:lpstr>What’s Next for Novartis and AWS</vt:lpstr>
      <vt:lpstr>Stay in Touch!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Stephen Litster</cp:lastModifiedBy>
  <cp:revision>44</cp:revision>
  <dcterms:modified xsi:type="dcterms:W3CDTF">2014-07-07T20:28:51Z</dcterms:modified>
</cp:coreProperties>
</file>